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Roboto Slab"/>
      <p:regular r:id="rId27"/>
      <p:bold r:id="rId28"/>
    </p:embeddedFont>
    <p:embeddedFont>
      <p:font typeface="Robo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RobotoSlab-bold.fntdata"/><Relationship Id="rId27" Type="http://schemas.openxmlformats.org/officeDocument/2006/relationships/font" Target="fonts/RobotoSlab-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Roboto-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Louis- Hello I am Louis Barea and we at team phoenix are here to walk you through our Beach monitoring app for the </a:t>
            </a:r>
            <a:r>
              <a:rPr lang="en"/>
              <a:t>Wisconsin</a:t>
            </a:r>
            <a:r>
              <a:rPr lang="en"/>
              <a:t> DNR and health services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
              <a:t>Home should be “Home (saves current survey)” or something like that, thought of after the mockup was put together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Louis- So we are giving you a </a:t>
            </a:r>
            <a:r>
              <a:rPr lang="en"/>
              <a:t>cognitive</a:t>
            </a:r>
            <a:r>
              <a:rPr lang="en"/>
              <a:t> walkthrough today with 2 </a:t>
            </a:r>
            <a:r>
              <a:rPr lang="en"/>
              <a:t>scenarios</a:t>
            </a:r>
            <a:r>
              <a:rPr lang="en"/>
              <a:t> all dealing with a user of our application, one a nominal use and another that is not as </a:t>
            </a:r>
            <a:r>
              <a:rPr lang="en"/>
              <a:t>fortunate.</a:t>
            </a:r>
            <a:r>
              <a:rPr lang="en"/>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Louis- our </a:t>
            </a:r>
            <a:r>
              <a:rPr lang="en"/>
              <a:t>application</a:t>
            </a:r>
            <a:r>
              <a:rPr lang="en"/>
              <a:t> was designed with several usability goals in mind to ensure that users can accomplish their tasks </a:t>
            </a:r>
            <a:r>
              <a:rPr lang="en"/>
              <a:t>reliably</a:t>
            </a:r>
            <a:r>
              <a:rPr lang="en"/>
              <a:t>. READ OFF SLIDES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Louis- before and after this walkthrough we clearly have several usability concerns with this application. READ OFF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Louis- Before diving into those examples though we need some background on our users and </a:t>
            </a:r>
            <a:r>
              <a:rPr lang="en"/>
              <a:t>environment</a:t>
            </a:r>
            <a:r>
              <a:rPr lang="en"/>
              <a:t>. First the users of the app include DNR and health </a:t>
            </a:r>
            <a:r>
              <a:rPr lang="en"/>
              <a:t>department</a:t>
            </a:r>
            <a:r>
              <a:rPr lang="en"/>
              <a:t> employees  who either </a:t>
            </a:r>
            <a:r>
              <a:rPr lang="en"/>
              <a:t>receive</a:t>
            </a:r>
            <a:r>
              <a:rPr lang="en"/>
              <a:t> and use the data or also go out and get the data themselves as trained surveyors. Next we would have students who are interns going out to the beach and doing these </a:t>
            </a:r>
            <a:r>
              <a:rPr lang="en"/>
              <a:t>surveys</a:t>
            </a:r>
            <a:r>
              <a:rPr lang="en"/>
              <a:t>. We could also have volunteer groups do the same thing as these interns. Lastly the </a:t>
            </a:r>
            <a:r>
              <a:rPr lang="en"/>
              <a:t>environment</a:t>
            </a:r>
            <a:r>
              <a:rPr lang="en"/>
              <a:t> this app will be used at is one of the 15,074 lakes in the state of wisconsin which may or may not have wifi and or data or celluar service.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Miles - We have two use case scenarios, a nominal use case that describes an ideal usage of the app with no problems, and an error handling use case in which the user encounters likely problems while using the app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Miles - Now I will demonstrate a cognitive walkthrough of the nominal use case. If we have enough time, I will also demonstrate a walkthrough of the error case.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Miles - When the user opens the app, they will see a home page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Miles - Pressing the login button will take them to this page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Miles - After logging in, the user sees their username in the upper right corner. The user presses the “new” button to start a new survey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1.png"/><Relationship Id="rId4" Type="http://schemas.openxmlformats.org/officeDocument/2006/relationships/image" Target="../media/image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3.png"/><Relationship Id="rId4" Type="http://schemas.openxmlformats.org/officeDocument/2006/relationships/image" Target="../media/image0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0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8.png"/><Relationship Id="rId4"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lgn="l">
              <a:spcBef>
                <a:spcPts val="0"/>
              </a:spcBef>
              <a:buNone/>
            </a:pPr>
            <a:r>
              <a:rPr lang="en"/>
              <a:t>Beach Monitoring App</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
              <a:t>Team Phoenix</a:t>
            </a:r>
          </a:p>
          <a:p>
            <a:pPr lvl="0" rtl="0">
              <a:spcBef>
                <a:spcPts val="0"/>
              </a:spcBef>
              <a:buNone/>
            </a:pPr>
            <a:r>
              <a:rPr lang="en"/>
              <a:t>2/2/17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Nominal Use</a:t>
            </a:r>
          </a:p>
        </p:txBody>
      </p:sp>
      <p:pic>
        <p:nvPicPr>
          <p:cNvPr descr="review.png" id="128" name="Shape 128"/>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29" name="Shape 129"/>
          <p:cNvSpPr txBox="1"/>
          <p:nvPr/>
        </p:nvSpPr>
        <p:spPr>
          <a:xfrm>
            <a:off x="387900" y="1296475"/>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Review Page - This is the last page before surveys are submitted</a:t>
            </a:r>
          </a:p>
          <a:p>
            <a:pPr lvl="0">
              <a:spcBef>
                <a:spcPts val="0"/>
              </a:spcBef>
              <a:buNone/>
            </a:pPr>
            <a:r>
              <a:t/>
            </a:r>
            <a:endParaRPr sz="1200">
              <a:solidFill>
                <a:srgbClr val="FFFFFF"/>
              </a:solidFill>
              <a:latin typeface="Roboto"/>
              <a:ea typeface="Roboto"/>
              <a:cs typeface="Roboto"/>
              <a:sym typeface="Roboto"/>
            </a:endParaRPr>
          </a:p>
          <a:p>
            <a:pPr lvl="0">
              <a:spcBef>
                <a:spcPts val="0"/>
              </a:spcBef>
              <a:buNone/>
            </a:pPr>
            <a:r>
              <a:rPr lang="en" sz="1200">
                <a:solidFill>
                  <a:srgbClr val="FFFFFF"/>
                </a:solidFill>
                <a:latin typeface="Roboto"/>
                <a:ea typeface="Roboto"/>
                <a:cs typeface="Roboto"/>
                <a:sym typeface="Roboto"/>
              </a:rPr>
              <a:t>Users may edit values here</a:t>
            </a:r>
          </a:p>
          <a:p>
            <a:pPr lvl="0">
              <a:spcBef>
                <a:spcPts val="0"/>
              </a:spcBef>
              <a:buNone/>
            </a:pPr>
            <a:r>
              <a:t/>
            </a:r>
            <a:endParaRPr sz="1200">
              <a:solidFill>
                <a:srgbClr val="FFFFFF"/>
              </a:solidFill>
              <a:latin typeface="Roboto"/>
              <a:ea typeface="Roboto"/>
              <a:cs typeface="Roboto"/>
              <a:sym typeface="Roboto"/>
            </a:endParaRPr>
          </a:p>
          <a:p>
            <a:pPr lvl="0">
              <a:spcBef>
                <a:spcPts val="0"/>
              </a:spcBef>
              <a:buNone/>
            </a:pPr>
            <a:r>
              <a:rPr lang="en" sz="1200">
                <a:solidFill>
                  <a:srgbClr val="FFFFFF"/>
                </a:solidFill>
                <a:latin typeface="Roboto"/>
                <a:ea typeface="Roboto"/>
                <a:cs typeface="Roboto"/>
                <a:sym typeface="Roboto"/>
              </a:rPr>
              <a:t>Submit button is sticky to the bottom of the screen</a:t>
            </a:r>
          </a:p>
          <a:p>
            <a:pPr lvl="0">
              <a:spcBef>
                <a:spcPts val="0"/>
              </a:spcBef>
              <a:buNone/>
            </a:pPr>
            <a:r>
              <a:t/>
            </a:r>
            <a:endParaRPr sz="1200">
              <a:solidFill>
                <a:srgbClr val="FFFFFF"/>
              </a:solidFill>
              <a:latin typeface="Roboto"/>
              <a:ea typeface="Roboto"/>
              <a:cs typeface="Roboto"/>
              <a:sym typeface="Roboto"/>
            </a:endParaRPr>
          </a:p>
          <a:p>
            <a:pPr lvl="0" rtl="0">
              <a:spcBef>
                <a:spcPts val="0"/>
              </a:spcBef>
              <a:buNone/>
            </a:pPr>
            <a:r>
              <a:rPr lang="en" sz="1200">
                <a:solidFill>
                  <a:srgbClr val="FFFFFF"/>
                </a:solidFill>
                <a:latin typeface="Roboto"/>
                <a:ea typeface="Roboto"/>
                <a:cs typeface="Roboto"/>
                <a:sym typeface="Roboto"/>
              </a:rPr>
              <a:t>Once the survey is submitted, users are redirected to the Home Page and notified whether the survey was submitted successfully or not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80750" y="1764950"/>
            <a:ext cx="8222100" cy="907500"/>
          </a:xfrm>
          <a:prstGeom prst="rect">
            <a:avLst/>
          </a:prstGeom>
        </p:spPr>
        <p:txBody>
          <a:bodyPr anchorCtr="0" anchor="b" bIns="91425" lIns="91425" rIns="91425" tIns="91425">
            <a:noAutofit/>
          </a:bodyPr>
          <a:lstStyle/>
          <a:p>
            <a:pPr lvl="0">
              <a:spcBef>
                <a:spcPts val="0"/>
              </a:spcBef>
              <a:buNone/>
            </a:pPr>
            <a:r>
              <a:rPr lang="en"/>
              <a:t>Error Case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home.png" id="140" name="Shape 140"/>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pic>
        <p:nvPicPr>
          <p:cNvPr id="141" name="Shape 141"/>
          <p:cNvPicPr preferRelativeResize="0"/>
          <p:nvPr/>
        </p:nvPicPr>
        <p:blipFill>
          <a:blip r:embed="rId4">
            <a:alphaModFix/>
          </a:blip>
          <a:stretch>
            <a:fillRect/>
          </a:stretch>
        </p:blipFill>
        <p:spPr>
          <a:xfrm>
            <a:off x="5416425" y="1296525"/>
            <a:ext cx="387099" cy="119549"/>
          </a:xfrm>
          <a:prstGeom prst="rect">
            <a:avLst/>
          </a:prstGeom>
          <a:noFill/>
          <a:ln>
            <a:noFill/>
          </a:ln>
        </p:spPr>
      </p:pic>
      <p:sp>
        <p:nvSpPr>
          <p:cNvPr id="142" name="Shape 142"/>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Home Page - User starts out by tapping “New”</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dataentry.png" id="148" name="Shape 148"/>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49" name="Shape 149"/>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Data Entry - User starts entering data for their beach...</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home.png" id="155" name="Shape 155"/>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56" name="Shape 156"/>
          <p:cNvSpPr txBox="1"/>
          <p:nvPr/>
        </p:nvSpPr>
        <p:spPr>
          <a:xfrm>
            <a:off x="387900" y="1296475"/>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 Unfortunately, they are interrupted and return to the Home Page</a:t>
            </a:r>
          </a:p>
          <a:p>
            <a:pPr lvl="0">
              <a:spcBef>
                <a:spcPts val="0"/>
              </a:spcBef>
              <a:buNone/>
            </a:pPr>
            <a:r>
              <a:t/>
            </a:r>
            <a:endParaRPr sz="1200">
              <a:solidFill>
                <a:srgbClr val="FFFFFF"/>
              </a:solidFill>
              <a:latin typeface="Roboto"/>
              <a:ea typeface="Roboto"/>
              <a:cs typeface="Roboto"/>
              <a:sym typeface="Roboto"/>
            </a:endParaRPr>
          </a:p>
          <a:p>
            <a:pPr lvl="0" rtl="0">
              <a:spcBef>
                <a:spcPts val="0"/>
              </a:spcBef>
              <a:buNone/>
            </a:pPr>
            <a:r>
              <a:rPr lang="en" sz="1200">
                <a:solidFill>
                  <a:srgbClr val="FFFFFF"/>
                </a:solidFill>
                <a:latin typeface="Roboto"/>
                <a:ea typeface="Roboto"/>
                <a:cs typeface="Roboto"/>
                <a:sym typeface="Roboto"/>
              </a:rPr>
              <a:t>From here, they may tap an “In Progress” survey to be given options to continue editing, delete, or review and submit the survey (if it’s complete)</a:t>
            </a:r>
          </a:p>
        </p:txBody>
      </p:sp>
      <p:pic>
        <p:nvPicPr>
          <p:cNvPr id="157" name="Shape 157"/>
          <p:cNvPicPr preferRelativeResize="0"/>
          <p:nvPr/>
        </p:nvPicPr>
        <p:blipFill>
          <a:blip r:embed="rId4">
            <a:alphaModFix/>
          </a:blip>
          <a:stretch>
            <a:fillRect/>
          </a:stretch>
        </p:blipFill>
        <p:spPr>
          <a:xfrm>
            <a:off x="5416425" y="1296525"/>
            <a:ext cx="387099" cy="1195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dataentry.png" id="163" name="Shape 163"/>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64" name="Shape 164"/>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Data Entry - The user opted to edit their existing survey, and were brought to the last page they had open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review.png" id="170" name="Shape 170"/>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71" name="Shape 171"/>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Review - The user is now ready to review and submit their data</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menu.png" id="177" name="Shape 177"/>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78" name="Shape 178"/>
          <p:cNvSpPr txBox="1"/>
          <p:nvPr/>
        </p:nvSpPr>
        <p:spPr>
          <a:xfrm>
            <a:off x="387900" y="1296475"/>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Menu - The user has decided they would like to answer survey questions out of order</a:t>
            </a:r>
          </a:p>
          <a:p>
            <a:pPr lvl="0">
              <a:spcBef>
                <a:spcPts val="0"/>
              </a:spcBef>
              <a:buNone/>
            </a:pPr>
            <a:r>
              <a:t/>
            </a:r>
            <a:endParaRPr sz="1200">
              <a:solidFill>
                <a:srgbClr val="FFFFFF"/>
              </a:solidFill>
              <a:latin typeface="Roboto"/>
              <a:ea typeface="Roboto"/>
              <a:cs typeface="Roboto"/>
              <a:sym typeface="Roboto"/>
            </a:endParaRPr>
          </a:p>
          <a:p>
            <a:pPr lvl="0" rtl="0">
              <a:spcBef>
                <a:spcPts val="0"/>
              </a:spcBef>
              <a:buNone/>
            </a:pPr>
            <a:r>
              <a:rPr lang="en" sz="1200">
                <a:solidFill>
                  <a:srgbClr val="FFFFFF"/>
                </a:solidFill>
                <a:latin typeface="Roboto"/>
                <a:ea typeface="Roboto"/>
                <a:cs typeface="Roboto"/>
                <a:sym typeface="Roboto"/>
              </a:rPr>
              <a:t>They also realized they have not yet logged in, and do so from here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loginmodal.png" id="184" name="Shape 184"/>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85" name="Shape 185"/>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Login - This is a modal over the menu this time</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review.png" id="191" name="Shape 191"/>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92" name="Shape 192"/>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Review Page - Now the user is logged in and ready to submit his data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ctrTitle"/>
          </p:nvPr>
        </p:nvSpPr>
        <p:spPr>
          <a:xfrm>
            <a:off x="1680301" y="1265125"/>
            <a:ext cx="5783400" cy="1457399"/>
          </a:xfrm>
          <a:prstGeom prst="rect">
            <a:avLst/>
          </a:prstGeom>
        </p:spPr>
        <p:txBody>
          <a:bodyPr anchorCtr="0" anchor="b" bIns="91425" lIns="91425" rIns="91425" tIns="91425">
            <a:noAutofit/>
          </a:bodyPr>
          <a:lstStyle/>
          <a:p>
            <a:pPr lvl="0">
              <a:spcBef>
                <a:spcPts val="0"/>
              </a:spcBef>
              <a:buNone/>
            </a:pPr>
            <a:r>
              <a:rPr lang="en" sz="3600"/>
              <a:t>Summer interns and employees at </a:t>
            </a:r>
            <a:r>
              <a:rPr lang="en" sz="3600"/>
              <a:t>Wisconsin</a:t>
            </a:r>
            <a:r>
              <a:rPr lang="en" sz="3600"/>
              <a:t> DNR</a:t>
            </a:r>
          </a:p>
        </p:txBody>
      </p:sp>
      <p:sp>
        <p:nvSpPr>
          <p:cNvPr id="70" name="Shape 70"/>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
              <a:t>A </a:t>
            </a:r>
            <a:r>
              <a:rPr lang="en"/>
              <a:t>cognitive</a:t>
            </a:r>
            <a:r>
              <a:rPr lang="en"/>
              <a:t> walkthrough</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Error Case</a:t>
            </a:r>
          </a:p>
        </p:txBody>
      </p:sp>
      <p:pic>
        <p:nvPicPr>
          <p:cNvPr descr="home.png" id="198" name="Shape 198"/>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99" name="Shape 199"/>
          <p:cNvSpPr txBox="1"/>
          <p:nvPr/>
        </p:nvSpPr>
        <p:spPr>
          <a:xfrm>
            <a:off x="387900" y="1296475"/>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Home Page - The user was brought here after submitting</a:t>
            </a:r>
          </a:p>
          <a:p>
            <a:pPr lvl="0">
              <a:spcBef>
                <a:spcPts val="0"/>
              </a:spcBef>
              <a:buNone/>
            </a:pPr>
            <a:r>
              <a:t/>
            </a:r>
            <a:endParaRPr sz="1200">
              <a:solidFill>
                <a:srgbClr val="FFFFFF"/>
              </a:solidFill>
              <a:latin typeface="Roboto"/>
              <a:ea typeface="Roboto"/>
              <a:cs typeface="Roboto"/>
              <a:sym typeface="Roboto"/>
            </a:endParaRPr>
          </a:p>
          <a:p>
            <a:pPr lvl="0" rtl="0">
              <a:spcBef>
                <a:spcPts val="0"/>
              </a:spcBef>
              <a:buNone/>
            </a:pPr>
            <a:r>
              <a:rPr lang="en" sz="1200">
                <a:solidFill>
                  <a:srgbClr val="FFFFFF"/>
                </a:solidFill>
                <a:latin typeface="Roboto"/>
                <a:ea typeface="Roboto"/>
                <a:cs typeface="Roboto"/>
                <a:sym typeface="Roboto"/>
              </a:rPr>
              <a:t>If his submission were to fail, the survey would be returned to the “In Progress” section so he could try to submit again</a:t>
            </a:r>
          </a:p>
        </p:txBody>
      </p:sp>
      <p:sp>
        <p:nvSpPr>
          <p:cNvPr id="200" name="Shape 200"/>
          <p:cNvSpPr/>
          <p:nvPr/>
        </p:nvSpPr>
        <p:spPr>
          <a:xfrm>
            <a:off x="5237125" y="1296525"/>
            <a:ext cx="566400" cy="118800"/>
          </a:xfrm>
          <a:prstGeom prst="rect">
            <a:avLst/>
          </a:prstGeom>
          <a:solidFill>
            <a:schemeClr val="lt2"/>
          </a:solidFill>
          <a:ln cap="flat" cmpd="sng" w="9525">
            <a:solidFill>
              <a:srgbClr val="999999"/>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600"/>
              <a:t>Username</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Usability Goals</a:t>
            </a:r>
          </a:p>
        </p:txBody>
      </p:sp>
      <p:sp>
        <p:nvSpPr>
          <p:cNvPr id="206" name="Shape 206"/>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228600" lvl="0" marL="457200" rtl="0">
              <a:spcBef>
                <a:spcPts val="0"/>
              </a:spcBef>
            </a:pPr>
            <a:r>
              <a:rPr b="1" lang="en"/>
              <a:t>Effective </a:t>
            </a:r>
            <a:r>
              <a:rPr lang="en"/>
              <a:t>- The users must be able to record survey information, even with sporadic, or no cellular coverage.</a:t>
            </a:r>
          </a:p>
          <a:p>
            <a:pPr indent="-228600" lvl="0" marL="457200" rtl="0">
              <a:spcBef>
                <a:spcPts val="0"/>
              </a:spcBef>
            </a:pPr>
            <a:r>
              <a:rPr b="1" lang="en"/>
              <a:t>Learnable </a:t>
            </a:r>
            <a:r>
              <a:rPr lang="en"/>
              <a:t>- The UI should be familiar to users, and it should be clear which button to press to </a:t>
            </a:r>
            <a:r>
              <a:rPr lang="en"/>
              <a:t>achieve</a:t>
            </a:r>
            <a:r>
              <a:rPr lang="en"/>
              <a:t> a desired action.</a:t>
            </a:r>
          </a:p>
          <a:p>
            <a:pPr indent="-228600" lvl="0" marL="457200">
              <a:spcBef>
                <a:spcPts val="0"/>
              </a:spcBef>
            </a:pPr>
            <a:r>
              <a:rPr b="1" lang="en"/>
              <a:t>Safety </a:t>
            </a:r>
            <a:r>
              <a:rPr lang="en"/>
              <a:t>- If the user loses wifi, their data should be safe and they should still be able to upload it when they have wifi again. They should also be able to review and fix any incorrect data they entered before uploading it.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Usability Concerns</a:t>
            </a:r>
          </a:p>
        </p:txBody>
      </p:sp>
      <p:sp>
        <p:nvSpPr>
          <p:cNvPr id="212" name="Shape 212"/>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228600" lvl="0" marL="457200" rtl="0">
              <a:spcBef>
                <a:spcPts val="0"/>
              </a:spcBef>
            </a:pPr>
            <a:r>
              <a:rPr lang="en"/>
              <a:t>The large amount of data must be easily displayed yet able to be easily distinguished and clicked on</a:t>
            </a:r>
          </a:p>
          <a:p>
            <a:pPr indent="-228600" lvl="0" marL="457200" rtl="0">
              <a:spcBef>
                <a:spcPts val="0"/>
              </a:spcBef>
            </a:pPr>
            <a:r>
              <a:rPr lang="en"/>
              <a:t>The users will be outside so the ability to read the screen in the sun is a factor, as well as inclement weather</a:t>
            </a:r>
          </a:p>
          <a:p>
            <a:pPr indent="-228600" lvl="0" marL="457200" rtl="0">
              <a:spcBef>
                <a:spcPts val="0"/>
              </a:spcBef>
            </a:pPr>
            <a:r>
              <a:rPr lang="en"/>
              <a:t>User authentication with limited to no cellular service while out at the beaches</a:t>
            </a:r>
          </a:p>
          <a:p>
            <a:pPr indent="-228600" lvl="0" marL="457200" rtl="0">
              <a:spcBef>
                <a:spcPts val="0"/>
              </a:spcBef>
            </a:pPr>
            <a:r>
              <a:rPr lang="en"/>
              <a:t>User should be able to easily find the beach that they are at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4190100" cy="686100"/>
          </a:xfrm>
          <a:prstGeom prst="rect">
            <a:avLst/>
          </a:prstGeom>
        </p:spPr>
        <p:txBody>
          <a:bodyPr anchorCtr="0" anchor="b" bIns="91425" lIns="91425" rIns="91425" tIns="91425">
            <a:noAutofit/>
          </a:bodyPr>
          <a:lstStyle/>
          <a:p>
            <a:pPr lvl="0">
              <a:spcBef>
                <a:spcPts val="0"/>
              </a:spcBef>
              <a:buNone/>
            </a:pPr>
            <a:r>
              <a:rPr lang="en"/>
              <a:t>Users</a:t>
            </a:r>
          </a:p>
        </p:txBody>
      </p:sp>
      <p:sp>
        <p:nvSpPr>
          <p:cNvPr id="76" name="Shape 76"/>
          <p:cNvSpPr txBox="1"/>
          <p:nvPr>
            <p:ph idx="1" type="body"/>
          </p:nvPr>
        </p:nvSpPr>
        <p:spPr>
          <a:xfrm>
            <a:off x="387900" y="1489825"/>
            <a:ext cx="4190100" cy="3078900"/>
          </a:xfrm>
          <a:prstGeom prst="rect">
            <a:avLst/>
          </a:prstGeom>
        </p:spPr>
        <p:txBody>
          <a:bodyPr anchorCtr="0" anchor="t" bIns="91425" lIns="91425" rIns="91425" tIns="91425">
            <a:noAutofit/>
          </a:bodyPr>
          <a:lstStyle/>
          <a:p>
            <a:pPr indent="-228600" lvl="0" marL="457200" rtl="0">
              <a:spcBef>
                <a:spcPts val="0"/>
              </a:spcBef>
            </a:pPr>
            <a:r>
              <a:rPr lang="en"/>
              <a:t>Wisconsin DNR employees and health </a:t>
            </a:r>
            <a:r>
              <a:rPr lang="en"/>
              <a:t>department</a:t>
            </a:r>
            <a:r>
              <a:rPr lang="en"/>
              <a:t> employees</a:t>
            </a:r>
          </a:p>
          <a:p>
            <a:pPr indent="-228600" lvl="1" marL="914400" rtl="0">
              <a:spcBef>
                <a:spcPts val="0"/>
              </a:spcBef>
            </a:pPr>
            <a:r>
              <a:rPr lang="en"/>
              <a:t>These employees work with the data collected by these apps to inform the public</a:t>
            </a:r>
          </a:p>
          <a:p>
            <a:pPr indent="-228600" lvl="0" marL="457200" rtl="0">
              <a:spcBef>
                <a:spcPts val="0"/>
              </a:spcBef>
            </a:pPr>
            <a:r>
              <a:rPr lang="en"/>
              <a:t>Student Interns, </a:t>
            </a:r>
            <a:r>
              <a:rPr lang="en"/>
              <a:t>Volunteer</a:t>
            </a:r>
            <a:r>
              <a:rPr lang="en"/>
              <a:t> groups,  and Trained Surveyors</a:t>
            </a:r>
          </a:p>
          <a:p>
            <a:pPr indent="-228600" lvl="1" marL="914400">
              <a:spcBef>
                <a:spcPts val="0"/>
              </a:spcBef>
            </a:pPr>
            <a:r>
              <a:rPr lang="en"/>
              <a:t>These people use the app directly and input the data while at the beach</a:t>
            </a:r>
          </a:p>
        </p:txBody>
      </p:sp>
      <p:sp>
        <p:nvSpPr>
          <p:cNvPr id="77" name="Shape 77"/>
          <p:cNvSpPr txBox="1"/>
          <p:nvPr>
            <p:ph type="title"/>
          </p:nvPr>
        </p:nvSpPr>
        <p:spPr>
          <a:xfrm>
            <a:off x="4578000" y="458025"/>
            <a:ext cx="4190100" cy="686100"/>
          </a:xfrm>
          <a:prstGeom prst="rect">
            <a:avLst/>
          </a:prstGeom>
        </p:spPr>
        <p:txBody>
          <a:bodyPr anchorCtr="0" anchor="b" bIns="91425" lIns="91425" rIns="91425" tIns="91425">
            <a:noAutofit/>
          </a:bodyPr>
          <a:lstStyle/>
          <a:p>
            <a:pPr lvl="0" rtl="0">
              <a:spcBef>
                <a:spcPts val="0"/>
              </a:spcBef>
              <a:buNone/>
            </a:pPr>
            <a:r>
              <a:rPr lang="en"/>
              <a:t>Environment</a:t>
            </a:r>
          </a:p>
        </p:txBody>
      </p:sp>
      <p:sp>
        <p:nvSpPr>
          <p:cNvPr id="78" name="Shape 78"/>
          <p:cNvSpPr txBox="1"/>
          <p:nvPr>
            <p:ph idx="1" type="body"/>
          </p:nvPr>
        </p:nvSpPr>
        <p:spPr>
          <a:xfrm>
            <a:off x="4578000" y="1489825"/>
            <a:ext cx="41901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Wisconsin Beaches</a:t>
            </a:r>
          </a:p>
          <a:p>
            <a:pPr indent="-342900" lvl="1" marL="914400" rtl="0">
              <a:spcBef>
                <a:spcPts val="0"/>
              </a:spcBef>
              <a:buSzPct val="100000"/>
            </a:pPr>
            <a:r>
              <a:rPr lang="en" sz="1800"/>
              <a:t>All 15,074 lakes in the state of Wisconsin are needed to be </a:t>
            </a:r>
            <a:r>
              <a:rPr lang="en" sz="1800"/>
              <a:t>surveyed</a:t>
            </a:r>
            <a:r>
              <a:rPr lang="en" sz="1800"/>
              <a:t> so that all people may know if they are safe to be in, as well as employees and organizations can keep a history of the status of those lakes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Scenarios</a:t>
            </a:r>
          </a:p>
        </p:txBody>
      </p:sp>
      <p:sp>
        <p:nvSpPr>
          <p:cNvPr id="84" name="Shape 84"/>
          <p:cNvSpPr txBox="1"/>
          <p:nvPr>
            <p:ph idx="1" type="body"/>
          </p:nvPr>
        </p:nvSpPr>
        <p:spPr>
          <a:xfrm>
            <a:off x="387900" y="1650025"/>
            <a:ext cx="8368200" cy="1362900"/>
          </a:xfrm>
          <a:prstGeom prst="rect">
            <a:avLst/>
          </a:prstGeom>
        </p:spPr>
        <p:txBody>
          <a:bodyPr anchorCtr="0" anchor="t" bIns="91425" lIns="91425" rIns="91425" tIns="91425">
            <a:noAutofit/>
          </a:bodyPr>
          <a:lstStyle/>
          <a:p>
            <a:pPr lvl="0">
              <a:spcBef>
                <a:spcPts val="0"/>
              </a:spcBef>
              <a:buNone/>
            </a:pPr>
            <a:r>
              <a:rPr lang="en" sz="1200"/>
              <a:t>An intern is assigned to collect data at a Wisconsin beach. After arriving at the beach, they open their beach survey app on their mobile phone, login, and begin a new data collection session. This takes the intern to a page with a form in which they can enter data about the beach. After the intern finishes collecting data, he reviews the data he entered and attempts to submit the data, causing the app to save the data collected locally. Because the beach does not have wifi, the app notifies the intern that the data could not be uploaded and stores their data as an unfinished survey. When the intern has wifi again, they can view and upload their survey.</a:t>
            </a:r>
          </a:p>
          <a:p>
            <a:pPr lvl="0">
              <a:spcBef>
                <a:spcPts val="0"/>
              </a:spcBef>
              <a:buNone/>
            </a:pPr>
            <a:r>
              <a:t/>
            </a:r>
            <a:endParaRPr sz="1000"/>
          </a:p>
        </p:txBody>
      </p:sp>
      <p:sp>
        <p:nvSpPr>
          <p:cNvPr id="85" name="Shape 85"/>
          <p:cNvSpPr txBox="1"/>
          <p:nvPr>
            <p:ph type="title"/>
          </p:nvPr>
        </p:nvSpPr>
        <p:spPr>
          <a:xfrm>
            <a:off x="387900" y="1303225"/>
            <a:ext cx="3182100" cy="423000"/>
          </a:xfrm>
          <a:prstGeom prst="rect">
            <a:avLst/>
          </a:prstGeom>
        </p:spPr>
        <p:txBody>
          <a:bodyPr anchorCtr="0" anchor="b" bIns="91425" lIns="91425" rIns="91425" tIns="91425">
            <a:noAutofit/>
          </a:bodyPr>
          <a:lstStyle/>
          <a:p>
            <a:pPr lvl="0" rtl="0">
              <a:spcBef>
                <a:spcPts val="0"/>
              </a:spcBef>
              <a:buNone/>
            </a:pPr>
            <a:r>
              <a:rPr lang="en" sz="1800"/>
              <a:t>Nominal Use Case Scenario</a:t>
            </a:r>
          </a:p>
        </p:txBody>
      </p:sp>
      <p:sp>
        <p:nvSpPr>
          <p:cNvPr id="86" name="Shape 86"/>
          <p:cNvSpPr txBox="1"/>
          <p:nvPr>
            <p:ph type="title"/>
          </p:nvPr>
        </p:nvSpPr>
        <p:spPr>
          <a:xfrm>
            <a:off x="387900" y="3012925"/>
            <a:ext cx="3984300" cy="423000"/>
          </a:xfrm>
          <a:prstGeom prst="rect">
            <a:avLst/>
          </a:prstGeom>
        </p:spPr>
        <p:txBody>
          <a:bodyPr anchorCtr="0" anchor="b" bIns="91425" lIns="91425" rIns="91425" tIns="91425">
            <a:noAutofit/>
          </a:bodyPr>
          <a:lstStyle/>
          <a:p>
            <a:pPr lvl="0" rtl="0">
              <a:spcBef>
                <a:spcPts val="0"/>
              </a:spcBef>
              <a:buNone/>
            </a:pPr>
            <a:r>
              <a:rPr lang="en" sz="1800"/>
              <a:t>Error Handling Use Case Scenario</a:t>
            </a:r>
          </a:p>
        </p:txBody>
      </p:sp>
      <p:sp>
        <p:nvSpPr>
          <p:cNvPr id="87" name="Shape 87"/>
          <p:cNvSpPr txBox="1"/>
          <p:nvPr>
            <p:ph idx="1" type="body"/>
          </p:nvPr>
        </p:nvSpPr>
        <p:spPr>
          <a:xfrm>
            <a:off x="387900" y="3371425"/>
            <a:ext cx="8368200" cy="1636500"/>
          </a:xfrm>
          <a:prstGeom prst="rect">
            <a:avLst/>
          </a:prstGeom>
        </p:spPr>
        <p:txBody>
          <a:bodyPr anchorCtr="0" anchor="t" bIns="91425" lIns="91425" rIns="91425" tIns="91425">
            <a:noAutofit/>
          </a:bodyPr>
          <a:lstStyle/>
          <a:p>
            <a:pPr lvl="0" rtl="0">
              <a:spcBef>
                <a:spcPts val="0"/>
              </a:spcBef>
              <a:buNone/>
            </a:pPr>
            <a:r>
              <a:rPr lang="en" sz="1200"/>
              <a:t>A member of a volunteer group participates in collecting data at a Wisconsin beach. After arriving, they open up the beach survey app, and begin a new survey without logging in. While collecting survey data, it begins to rain, so the volunteer saves the current survey to resume it later, and retreats to find somewhere dry. Their survey is saved on the device, so when the rain passes, they return to the beach and resume collecting data. When the volunteer is finished, they review their data and notice several inaccurate data points. The volunteer corrects these and attempts to upload their survey. Unfortunately, they do not have wifi and are notified that the results could not be uploaded. The survey is saved locally and is added to their list of unfinished surveys, which they can upload later when they have a wifi signal.</a:t>
            </a:r>
          </a:p>
          <a:p>
            <a:pPr lvl="0" rtl="0">
              <a:spcBef>
                <a:spcPts val="0"/>
              </a:spcBef>
              <a:buNone/>
            </a:pPr>
            <a:r>
              <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80750" y="1764950"/>
            <a:ext cx="8222100" cy="907500"/>
          </a:xfrm>
          <a:prstGeom prst="rect">
            <a:avLst/>
          </a:prstGeom>
        </p:spPr>
        <p:txBody>
          <a:bodyPr anchorCtr="0" anchor="b" bIns="91425" lIns="91425" rIns="91425" tIns="91425">
            <a:noAutofit/>
          </a:bodyPr>
          <a:lstStyle/>
          <a:p>
            <a:pPr lvl="0">
              <a:spcBef>
                <a:spcPts val="0"/>
              </a:spcBef>
              <a:buNone/>
            </a:pPr>
            <a:r>
              <a:rPr lang="en"/>
              <a:t>Nominal Use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Paper Prototype Views - Nominal Use</a:t>
            </a:r>
          </a:p>
        </p:txBody>
      </p:sp>
      <p:pic>
        <p:nvPicPr>
          <p:cNvPr descr="home.png" id="98" name="Shape 98"/>
          <p:cNvPicPr preferRelativeResize="0"/>
          <p:nvPr/>
        </p:nvPicPr>
        <p:blipFill>
          <a:blip r:embed="rId3">
            <a:alphaModFix/>
          </a:blip>
          <a:stretch>
            <a:fillRect/>
          </a:stretch>
        </p:blipFill>
        <p:spPr>
          <a:xfrm>
            <a:off x="3340474" y="1296525"/>
            <a:ext cx="2463050" cy="3694575"/>
          </a:xfrm>
          <a:prstGeom prst="rect">
            <a:avLst/>
          </a:prstGeom>
          <a:noFill/>
          <a:ln>
            <a:noFill/>
          </a:ln>
        </p:spPr>
      </p:pic>
      <p:sp>
        <p:nvSpPr>
          <p:cNvPr id="99" name="Shape 99"/>
          <p:cNvSpPr txBox="1"/>
          <p:nvPr/>
        </p:nvSpPr>
        <p:spPr>
          <a:xfrm>
            <a:off x="387900" y="1296475"/>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Home page - lists all previous surveys and those that have yet to be submitted</a:t>
            </a:r>
          </a:p>
          <a:p>
            <a:pPr lvl="0">
              <a:spcBef>
                <a:spcPts val="0"/>
              </a:spcBef>
              <a:buNone/>
            </a:pPr>
            <a:r>
              <a:t/>
            </a:r>
            <a:endParaRPr sz="1200">
              <a:solidFill>
                <a:srgbClr val="FFFFFF"/>
              </a:solidFill>
              <a:latin typeface="Roboto"/>
              <a:ea typeface="Roboto"/>
              <a:cs typeface="Roboto"/>
              <a:sym typeface="Roboto"/>
            </a:endParaRPr>
          </a:p>
          <a:p>
            <a:pPr lvl="0">
              <a:spcBef>
                <a:spcPts val="0"/>
              </a:spcBef>
              <a:buNone/>
            </a:pPr>
            <a:r>
              <a:rPr lang="en" sz="1200">
                <a:solidFill>
                  <a:srgbClr val="FFFFFF"/>
                </a:solidFill>
                <a:latin typeface="Roboto"/>
                <a:ea typeface="Roboto"/>
                <a:cs typeface="Roboto"/>
                <a:sym typeface="Roboto"/>
              </a:rPr>
              <a:t>From here, user clicks login button if they haven’t previously logged in</a:t>
            </a:r>
          </a:p>
          <a:p>
            <a:pPr lvl="0">
              <a:spcBef>
                <a:spcPts val="0"/>
              </a:spcBef>
              <a:buNone/>
            </a:pPr>
            <a:r>
              <a:t/>
            </a:r>
            <a:endParaRPr sz="800">
              <a:solidFill>
                <a:srgbClr val="FFFFFF"/>
              </a:solidFill>
              <a:latin typeface="Roboto"/>
              <a:ea typeface="Roboto"/>
              <a:cs typeface="Roboto"/>
              <a:sym typeface="Roboto"/>
            </a:endParaRPr>
          </a:p>
        </p:txBody>
      </p:sp>
      <p:pic>
        <p:nvPicPr>
          <p:cNvPr id="100" name="Shape 100"/>
          <p:cNvPicPr preferRelativeResize="0"/>
          <p:nvPr/>
        </p:nvPicPr>
        <p:blipFill>
          <a:blip r:embed="rId4">
            <a:alphaModFix/>
          </a:blip>
          <a:stretch>
            <a:fillRect/>
          </a:stretch>
        </p:blipFill>
        <p:spPr>
          <a:xfrm>
            <a:off x="5416425" y="1296525"/>
            <a:ext cx="387099" cy="1195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Nominal Use</a:t>
            </a:r>
          </a:p>
        </p:txBody>
      </p:sp>
      <p:pic>
        <p:nvPicPr>
          <p:cNvPr descr="loginmodal.png" id="106" name="Shape 106"/>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07" name="Shape 107"/>
          <p:cNvSpPr txBox="1"/>
          <p:nvPr/>
        </p:nvSpPr>
        <p:spPr>
          <a:xfrm>
            <a:off x="387900" y="1296562"/>
            <a:ext cx="2619600" cy="3694500"/>
          </a:xfrm>
          <a:prstGeom prst="rect">
            <a:avLst/>
          </a:prstGeom>
          <a:noFill/>
          <a:ln>
            <a:noFill/>
          </a:ln>
        </p:spPr>
        <p:txBody>
          <a:bodyPr anchorCtr="0" anchor="t" bIns="91425" lIns="91425" rIns="91425" tIns="91425">
            <a:noAutofit/>
          </a:bodyPr>
          <a:lstStyle/>
          <a:p>
            <a:pPr lvl="0">
              <a:spcBef>
                <a:spcPts val="0"/>
              </a:spcBef>
              <a:buNone/>
            </a:pPr>
            <a:r>
              <a:rPr lang="en" sz="1200">
                <a:solidFill>
                  <a:srgbClr val="FFFFFF"/>
                </a:solidFill>
                <a:latin typeface="Roboto"/>
                <a:ea typeface="Roboto"/>
                <a:cs typeface="Roboto"/>
                <a:sym typeface="Roboto"/>
              </a:rPr>
              <a:t>Login page - this is a modal appearing above the rest of the page</a:t>
            </a:r>
          </a:p>
          <a:p>
            <a:pPr lvl="0">
              <a:spcBef>
                <a:spcPts val="0"/>
              </a:spcBef>
              <a:buNone/>
            </a:pPr>
            <a:r>
              <a:t/>
            </a:r>
            <a:endParaRPr sz="1200">
              <a:solidFill>
                <a:srgbClr val="FFFFFF"/>
              </a:solidFill>
              <a:latin typeface="Roboto"/>
              <a:ea typeface="Roboto"/>
              <a:cs typeface="Roboto"/>
              <a:sym typeface="Roboto"/>
            </a:endParaRPr>
          </a:p>
          <a:p>
            <a:pPr lvl="0" rtl="0">
              <a:spcBef>
                <a:spcPts val="0"/>
              </a:spcBef>
              <a:buNone/>
            </a:pPr>
            <a:r>
              <a:rPr lang="en" sz="1200">
                <a:solidFill>
                  <a:srgbClr val="FFFFFF"/>
                </a:solidFill>
                <a:latin typeface="Roboto"/>
                <a:ea typeface="Roboto"/>
                <a:cs typeface="Roboto"/>
                <a:sym typeface="Roboto"/>
              </a:rPr>
              <a:t>Tapping outside the modal will cancel the login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Nominal Use</a:t>
            </a:r>
          </a:p>
        </p:txBody>
      </p:sp>
      <p:pic>
        <p:nvPicPr>
          <p:cNvPr descr="home.png" id="113" name="Shape 113"/>
          <p:cNvPicPr preferRelativeResize="0"/>
          <p:nvPr/>
        </p:nvPicPr>
        <p:blipFill>
          <a:blip r:embed="rId3">
            <a:alphaModFix/>
          </a:blip>
          <a:stretch>
            <a:fillRect/>
          </a:stretch>
        </p:blipFill>
        <p:spPr>
          <a:xfrm>
            <a:off x="3340474" y="1296525"/>
            <a:ext cx="2463050" cy="3694575"/>
          </a:xfrm>
          <a:prstGeom prst="rect">
            <a:avLst/>
          </a:prstGeom>
          <a:noFill/>
          <a:ln>
            <a:noFill/>
          </a:ln>
        </p:spPr>
      </p:pic>
      <p:sp>
        <p:nvSpPr>
          <p:cNvPr id="114" name="Shape 114"/>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Now that the user’s logged in (indicated in upper right where the login button was), they may press “New” to start a new survey</a:t>
            </a:r>
          </a:p>
        </p:txBody>
      </p:sp>
      <p:sp>
        <p:nvSpPr>
          <p:cNvPr id="115" name="Shape 115"/>
          <p:cNvSpPr/>
          <p:nvPr/>
        </p:nvSpPr>
        <p:spPr>
          <a:xfrm>
            <a:off x="5237125" y="1296525"/>
            <a:ext cx="566400" cy="118800"/>
          </a:xfrm>
          <a:prstGeom prst="rect">
            <a:avLst/>
          </a:prstGeom>
          <a:solidFill>
            <a:schemeClr val="lt2"/>
          </a:solidFill>
          <a:ln cap="flat" cmpd="sng" w="9525">
            <a:solidFill>
              <a:srgbClr val="999999"/>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 sz="600"/>
              <a:t>Username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rIns="91425" tIns="91425">
            <a:noAutofit/>
          </a:bodyPr>
          <a:lstStyle/>
          <a:p>
            <a:pPr lvl="0" rtl="0">
              <a:spcBef>
                <a:spcPts val="0"/>
              </a:spcBef>
              <a:buNone/>
            </a:pPr>
            <a:r>
              <a:rPr lang="en"/>
              <a:t>Paper Prototype Views - Nominal Use</a:t>
            </a:r>
          </a:p>
        </p:txBody>
      </p:sp>
      <p:pic>
        <p:nvPicPr>
          <p:cNvPr descr="dataentry.png" id="121" name="Shape 121"/>
          <p:cNvPicPr preferRelativeResize="0"/>
          <p:nvPr/>
        </p:nvPicPr>
        <p:blipFill rotWithShape="1">
          <a:blip r:embed="rId3">
            <a:alphaModFix/>
          </a:blip>
          <a:srcRect b="0" l="0" r="0" t="0"/>
          <a:stretch/>
        </p:blipFill>
        <p:spPr>
          <a:xfrm>
            <a:off x="3340474" y="1296525"/>
            <a:ext cx="2463050" cy="3694575"/>
          </a:xfrm>
          <a:prstGeom prst="rect">
            <a:avLst/>
          </a:prstGeom>
          <a:noFill/>
          <a:ln>
            <a:noFill/>
          </a:ln>
        </p:spPr>
      </p:pic>
      <p:sp>
        <p:nvSpPr>
          <p:cNvPr id="122" name="Shape 122"/>
          <p:cNvSpPr txBox="1"/>
          <p:nvPr/>
        </p:nvSpPr>
        <p:spPr>
          <a:xfrm>
            <a:off x="387900" y="1296475"/>
            <a:ext cx="2619600" cy="3694500"/>
          </a:xfrm>
          <a:prstGeom prst="rect">
            <a:avLst/>
          </a:prstGeom>
          <a:noFill/>
          <a:ln>
            <a:noFill/>
          </a:ln>
        </p:spPr>
        <p:txBody>
          <a:bodyPr anchorCtr="0" anchor="t" bIns="91425" lIns="91425" rIns="91425" tIns="91425">
            <a:noAutofit/>
          </a:bodyPr>
          <a:lstStyle/>
          <a:p>
            <a:pPr lvl="0" rtl="0">
              <a:spcBef>
                <a:spcPts val="0"/>
              </a:spcBef>
              <a:buNone/>
            </a:pPr>
            <a:r>
              <a:rPr lang="en" sz="1200">
                <a:solidFill>
                  <a:srgbClr val="FFFFFF"/>
                </a:solidFill>
                <a:latin typeface="Roboto"/>
                <a:ea typeface="Roboto"/>
                <a:cs typeface="Roboto"/>
                <a:sym typeface="Roboto"/>
              </a:rPr>
              <a:t>Data Entry - closely related questions may be grouped into pages, though this will only happen if it will not result in scrolling on most modern phones</a:t>
            </a: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